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6" d="100"/>
          <a:sy n="56" d="100"/>
        </p:scale>
        <p:origin x="6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66846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06410" y="1594961"/>
            <a:ext cx="7531179" cy="2781776"/>
          </a:xfrm>
          <a:prstGeom prst="rect">
            <a:avLst/>
          </a:prstGeom>
          <a:noFill/>
          <a:ln/>
        </p:spPr>
        <p:txBody>
          <a:bodyPr wrap="square" rtlCol="0" anchor="t"/>
          <a:lstStyle/>
          <a:p>
            <a:pPr marL="0" indent="0">
              <a:lnSpc>
                <a:spcPts val="7302"/>
              </a:lnSpc>
              <a:buNone/>
            </a:pPr>
            <a:r>
              <a:rPr lang="en-US" sz="5842" dirty="0">
                <a:solidFill>
                  <a:srgbClr val="AE8625"/>
                </a:solidFill>
                <a:latin typeface="Prata" pitchFamily="34" charset="0"/>
                <a:ea typeface="Prata" pitchFamily="34" charset="-122"/>
                <a:cs typeface="Prata" pitchFamily="34" charset="-120"/>
              </a:rPr>
              <a:t>Discover the Hidden Gem: El Paraiso Escondido</a:t>
            </a:r>
            <a:endParaRPr lang="en-US" sz="5842" dirty="0"/>
          </a:p>
        </p:txBody>
      </p:sp>
      <p:sp>
        <p:nvSpPr>
          <p:cNvPr id="6" name="Text 2"/>
          <p:cNvSpPr/>
          <p:nvPr/>
        </p:nvSpPr>
        <p:spPr>
          <a:xfrm>
            <a:off x="806410" y="4699278"/>
            <a:ext cx="7531179" cy="1935242"/>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Welcome to El Paraiso Escondido, a charming boutique hotel nestled in the heart of the Spanish countryside. Offering a serene and luxurious escape, our hotel invites you to immerse yourself in the rich culture and natural beauty of this hidden gem. From our exquisite accommodations to our mouthwatering culinary delights, we strive to provide an unforgettable experience that will leave you feeling refreshed and rejuvenated.</a:t>
            </a:r>
            <a:endParaRPr lang="en-US" sz="1693"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06410" y="2381131"/>
            <a:ext cx="7531179" cy="1854518"/>
          </a:xfrm>
          <a:prstGeom prst="rect">
            <a:avLst/>
          </a:prstGeom>
          <a:noFill/>
          <a:ln/>
        </p:spPr>
        <p:txBody>
          <a:bodyPr wrap="square" rtlCol="0" anchor="t"/>
          <a:lstStyle/>
          <a:p>
            <a:pPr marL="0" indent="0">
              <a:lnSpc>
                <a:spcPts val="7302"/>
              </a:lnSpc>
              <a:buNone/>
            </a:pPr>
            <a:r>
              <a:rPr lang="en-US" sz="5842" dirty="0">
                <a:solidFill>
                  <a:srgbClr val="AE8625"/>
                </a:solidFill>
                <a:latin typeface="Prata" pitchFamily="34" charset="0"/>
                <a:ea typeface="Prata" pitchFamily="34" charset="-122"/>
                <a:cs typeface="Prata" pitchFamily="34" charset="-120"/>
              </a:rPr>
              <a:t>Cherish the Essence of Spain</a:t>
            </a:r>
            <a:endParaRPr lang="en-US" sz="5842" dirty="0"/>
          </a:p>
        </p:txBody>
      </p:sp>
      <p:sp>
        <p:nvSpPr>
          <p:cNvPr id="6" name="Text 2"/>
          <p:cNvSpPr/>
          <p:nvPr/>
        </p:nvSpPr>
        <p:spPr>
          <a:xfrm>
            <a:off x="806410" y="4558189"/>
            <a:ext cx="7531179" cy="1290161"/>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As your journey at our hotel comes to an end, we hope you've had the chance to truly unwind and immerse yourself in the captivating essence of Spain. Our hidden gem offers a harmonious blend of comfort, style, and cultural experiences that will leave a lasting impression.</a:t>
            </a:r>
            <a:endParaRPr lang="en-US" sz="1693"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06410" y="2008823"/>
            <a:ext cx="6697028" cy="672108"/>
          </a:xfrm>
          <a:prstGeom prst="rect">
            <a:avLst/>
          </a:prstGeom>
          <a:noFill/>
          <a:ln/>
        </p:spPr>
        <p:txBody>
          <a:bodyPr wrap="none" rtlCol="0" anchor="t"/>
          <a:lstStyle/>
          <a:p>
            <a:pPr marL="0" indent="0">
              <a:lnSpc>
                <a:spcPts val="5292"/>
              </a:lnSpc>
              <a:buNone/>
            </a:pPr>
            <a:r>
              <a:rPr lang="en-US" sz="4233" dirty="0">
                <a:solidFill>
                  <a:srgbClr val="AE8625"/>
                </a:solidFill>
                <a:latin typeface="Prata" pitchFamily="34" charset="0"/>
                <a:ea typeface="Prata" pitchFamily="34" charset="-122"/>
                <a:cs typeface="Prata" pitchFamily="34" charset="-120"/>
              </a:rPr>
              <a:t>Rooms to Suit Every Taste</a:t>
            </a:r>
            <a:endParaRPr lang="en-US" sz="4233" dirty="0"/>
          </a:p>
        </p:txBody>
      </p:sp>
      <p:sp>
        <p:nvSpPr>
          <p:cNvPr id="5" name="Text 2"/>
          <p:cNvSpPr/>
          <p:nvPr/>
        </p:nvSpPr>
        <p:spPr>
          <a:xfrm>
            <a:off x="806410" y="3218498"/>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Presidential Suite</a:t>
            </a:r>
            <a:endParaRPr lang="en-US" sz="2117" dirty="0"/>
          </a:p>
        </p:txBody>
      </p:sp>
      <p:sp>
        <p:nvSpPr>
          <p:cNvPr id="6" name="Text 3"/>
          <p:cNvSpPr/>
          <p:nvPr/>
        </p:nvSpPr>
        <p:spPr>
          <a:xfrm>
            <a:off x="806410" y="3769519"/>
            <a:ext cx="3988951" cy="1935242"/>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Indulge in the ultimate in luxury and comfort with our spacious Presidential Suites. Featuring plush furnishings, private balconies, and stunning views, these suites offer the perfect retreat for the discerning traveler.</a:t>
            </a:r>
            <a:endParaRPr lang="en-US" sz="1693" dirty="0"/>
          </a:p>
        </p:txBody>
      </p:sp>
      <p:sp>
        <p:nvSpPr>
          <p:cNvPr id="7" name="Text 4"/>
          <p:cNvSpPr/>
          <p:nvPr/>
        </p:nvSpPr>
        <p:spPr>
          <a:xfrm>
            <a:off x="5327571" y="3218498"/>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Executive Suite</a:t>
            </a:r>
            <a:endParaRPr lang="en-US" sz="2117" dirty="0"/>
          </a:p>
        </p:txBody>
      </p:sp>
      <p:sp>
        <p:nvSpPr>
          <p:cNvPr id="8" name="Text 5"/>
          <p:cNvSpPr/>
          <p:nvPr/>
        </p:nvSpPr>
        <p:spPr>
          <a:xfrm>
            <a:off x="5327571" y="3769519"/>
            <a:ext cx="3988951" cy="2257782"/>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Designed with the modern business traveler in mind, our Executive Suites provide a seamless blend of elegance and functionality. Enjoy ample workspace, high-end amenities, and a peaceful ambiance to help you stay productive and refreshed.</a:t>
            </a:r>
            <a:endParaRPr lang="en-US" sz="1693" dirty="0"/>
          </a:p>
        </p:txBody>
      </p:sp>
      <p:sp>
        <p:nvSpPr>
          <p:cNvPr id="9" name="Text 6"/>
          <p:cNvSpPr/>
          <p:nvPr/>
        </p:nvSpPr>
        <p:spPr>
          <a:xfrm>
            <a:off x="9848731" y="3218498"/>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Junior Suite</a:t>
            </a:r>
            <a:endParaRPr lang="en-US" sz="2117" dirty="0"/>
          </a:p>
        </p:txBody>
      </p:sp>
      <p:sp>
        <p:nvSpPr>
          <p:cNvPr id="10" name="Text 7"/>
          <p:cNvSpPr/>
          <p:nvPr/>
        </p:nvSpPr>
        <p:spPr>
          <a:xfrm>
            <a:off x="9848731" y="3769519"/>
            <a:ext cx="3988951" cy="2257782"/>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Cozy and charming, our Junior Suites offer a delightful balance of comfort and style. With their warm decor, ample living space, and thoughtful touches, these suites provide the perfect home away from home for your Spanish getaway.</a:t>
            </a:r>
            <a:endParaRPr lang="en-US" sz="1693"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06410" y="1116092"/>
            <a:ext cx="6736794" cy="672108"/>
          </a:xfrm>
          <a:prstGeom prst="rect">
            <a:avLst/>
          </a:prstGeom>
          <a:noFill/>
          <a:ln/>
        </p:spPr>
        <p:txBody>
          <a:bodyPr wrap="none" rtlCol="0" anchor="t"/>
          <a:lstStyle/>
          <a:p>
            <a:pPr marL="0" indent="0">
              <a:lnSpc>
                <a:spcPts val="5292"/>
              </a:lnSpc>
              <a:buNone/>
            </a:pPr>
            <a:r>
              <a:rPr lang="en-US" sz="4233" dirty="0">
                <a:solidFill>
                  <a:srgbClr val="AE8625"/>
                </a:solidFill>
                <a:latin typeface="Prata" pitchFamily="34" charset="0"/>
                <a:ea typeface="Prata" pitchFamily="34" charset="-122"/>
                <a:cs typeface="Prata" pitchFamily="34" charset="-120"/>
              </a:rPr>
              <a:t>Savor the Flavors of Spain</a:t>
            </a:r>
            <a:endParaRPr lang="en-US" sz="4233" dirty="0"/>
          </a:p>
        </p:txBody>
      </p:sp>
      <p:pic>
        <p:nvPicPr>
          <p:cNvPr id="5" name="Image 1" descr="preencoded.png"/>
          <p:cNvPicPr>
            <a:picLocks noChangeAspect="1"/>
          </p:cNvPicPr>
          <p:nvPr/>
        </p:nvPicPr>
        <p:blipFill>
          <a:blip r:embed="rId4"/>
          <a:stretch>
            <a:fillRect/>
          </a:stretch>
        </p:blipFill>
        <p:spPr>
          <a:xfrm>
            <a:off x="806410" y="2218253"/>
            <a:ext cx="4124087" cy="2548771"/>
          </a:xfrm>
          <a:prstGeom prst="rect">
            <a:avLst/>
          </a:prstGeom>
        </p:spPr>
      </p:pic>
      <p:sp>
        <p:nvSpPr>
          <p:cNvPr id="6" name="Text 2"/>
          <p:cNvSpPr/>
          <p:nvPr/>
        </p:nvSpPr>
        <p:spPr>
          <a:xfrm>
            <a:off x="806410" y="5035748"/>
            <a:ext cx="2688074" cy="335994"/>
          </a:xfrm>
          <a:prstGeom prst="rect">
            <a:avLst/>
          </a:prstGeom>
          <a:noFill/>
          <a:ln/>
        </p:spPr>
        <p:txBody>
          <a:bodyPr wrap="none" rtlCol="0" anchor="t"/>
          <a:lstStyle/>
          <a:p>
            <a:pPr marL="0" indent="0" algn="l">
              <a:lnSpc>
                <a:spcPts val="2646"/>
              </a:lnSpc>
              <a:buNone/>
            </a:pPr>
            <a:r>
              <a:rPr lang="en-US" sz="2117" dirty="0">
                <a:solidFill>
                  <a:srgbClr val="AE8625"/>
                </a:solidFill>
                <a:latin typeface="Prata" pitchFamily="34" charset="0"/>
                <a:ea typeface="Prata" pitchFamily="34" charset="-122"/>
                <a:cs typeface="Prata" pitchFamily="34" charset="-120"/>
              </a:rPr>
              <a:t>Jamón</a:t>
            </a:r>
            <a:endParaRPr lang="en-US" sz="2117" dirty="0"/>
          </a:p>
        </p:txBody>
      </p:sp>
      <p:sp>
        <p:nvSpPr>
          <p:cNvPr id="7" name="Text 3"/>
          <p:cNvSpPr/>
          <p:nvPr/>
        </p:nvSpPr>
        <p:spPr>
          <a:xfrm>
            <a:off x="806410" y="5500687"/>
            <a:ext cx="4124087" cy="1612702"/>
          </a:xfrm>
          <a:prstGeom prst="rect">
            <a:avLst/>
          </a:prstGeom>
          <a:noFill/>
          <a:ln/>
        </p:spPr>
        <p:txBody>
          <a:bodyPr wrap="square" rtlCol="0" anchor="t"/>
          <a:lstStyle/>
          <a:p>
            <a:pPr marL="0" indent="0" algn="l">
              <a:lnSpc>
                <a:spcPts val="2540"/>
              </a:lnSpc>
              <a:buNone/>
            </a:pPr>
            <a:r>
              <a:rPr lang="en-US" sz="1693" dirty="0">
                <a:solidFill>
                  <a:srgbClr val="CFCBBF"/>
                </a:solidFill>
                <a:latin typeface="Raleway" pitchFamily="34" charset="0"/>
                <a:ea typeface="Raleway" pitchFamily="34" charset="-122"/>
                <a:cs typeface="Raleway" pitchFamily="34" charset="-120"/>
              </a:rPr>
              <a:t>Indulge in the rich, savory flavors of our premium Jamón, a Spanish delicacy that has been cured to perfection. Savor each bite and let the flavors transport you to the heart of Spain.</a:t>
            </a:r>
            <a:endParaRPr lang="en-US" sz="1693" dirty="0"/>
          </a:p>
        </p:txBody>
      </p:sp>
      <p:pic>
        <p:nvPicPr>
          <p:cNvPr id="8" name="Image 2" descr="preencoded.png"/>
          <p:cNvPicPr>
            <a:picLocks noChangeAspect="1"/>
          </p:cNvPicPr>
          <p:nvPr/>
        </p:nvPicPr>
        <p:blipFill>
          <a:blip r:embed="rId5"/>
          <a:stretch>
            <a:fillRect/>
          </a:stretch>
        </p:blipFill>
        <p:spPr>
          <a:xfrm>
            <a:off x="5253037" y="2218253"/>
            <a:ext cx="4124206" cy="2548890"/>
          </a:xfrm>
          <a:prstGeom prst="rect">
            <a:avLst/>
          </a:prstGeom>
        </p:spPr>
      </p:pic>
      <p:sp>
        <p:nvSpPr>
          <p:cNvPr id="9" name="Text 4"/>
          <p:cNvSpPr/>
          <p:nvPr/>
        </p:nvSpPr>
        <p:spPr>
          <a:xfrm>
            <a:off x="5253037" y="5035867"/>
            <a:ext cx="2688074" cy="335994"/>
          </a:xfrm>
          <a:prstGeom prst="rect">
            <a:avLst/>
          </a:prstGeom>
          <a:noFill/>
          <a:ln/>
        </p:spPr>
        <p:txBody>
          <a:bodyPr wrap="none" rtlCol="0" anchor="t"/>
          <a:lstStyle/>
          <a:p>
            <a:pPr marL="0" indent="0" algn="l">
              <a:lnSpc>
                <a:spcPts val="2646"/>
              </a:lnSpc>
              <a:buNone/>
            </a:pPr>
            <a:r>
              <a:rPr lang="en-US" sz="2117" dirty="0">
                <a:solidFill>
                  <a:srgbClr val="AE8625"/>
                </a:solidFill>
                <a:latin typeface="Prata" pitchFamily="34" charset="0"/>
                <a:ea typeface="Prata" pitchFamily="34" charset="-122"/>
                <a:cs typeface="Prata" pitchFamily="34" charset="-120"/>
              </a:rPr>
              <a:t>Tortilla Española</a:t>
            </a:r>
            <a:endParaRPr lang="en-US" sz="2117" dirty="0"/>
          </a:p>
        </p:txBody>
      </p:sp>
      <p:sp>
        <p:nvSpPr>
          <p:cNvPr id="10" name="Text 5"/>
          <p:cNvSpPr/>
          <p:nvPr/>
        </p:nvSpPr>
        <p:spPr>
          <a:xfrm>
            <a:off x="5253037" y="5500807"/>
            <a:ext cx="4124206" cy="1612702"/>
          </a:xfrm>
          <a:prstGeom prst="rect">
            <a:avLst/>
          </a:prstGeom>
          <a:noFill/>
          <a:ln/>
        </p:spPr>
        <p:txBody>
          <a:bodyPr wrap="square" rtlCol="0" anchor="t"/>
          <a:lstStyle/>
          <a:p>
            <a:pPr marL="0" indent="0" algn="l">
              <a:lnSpc>
                <a:spcPts val="2540"/>
              </a:lnSpc>
              <a:buNone/>
            </a:pPr>
            <a:r>
              <a:rPr lang="en-US" sz="1693" dirty="0">
                <a:solidFill>
                  <a:srgbClr val="CFCBBF"/>
                </a:solidFill>
                <a:latin typeface="Raleway" pitchFamily="34" charset="0"/>
                <a:ea typeface="Raleway" pitchFamily="34" charset="-122"/>
                <a:cs typeface="Raleway" pitchFamily="34" charset="-120"/>
              </a:rPr>
              <a:t>Experience the authentic taste of Spain with our homemade Tortilla Española, a beloved dish that combines fluffy eggs, tender potatoes, and caramelized onions for a truly satisfying and comforting meal.</a:t>
            </a:r>
            <a:endParaRPr lang="en-US" sz="1693" dirty="0"/>
          </a:p>
        </p:txBody>
      </p:sp>
      <p:pic>
        <p:nvPicPr>
          <p:cNvPr id="11" name="Image 3" descr="preencoded.png"/>
          <p:cNvPicPr>
            <a:picLocks noChangeAspect="1"/>
          </p:cNvPicPr>
          <p:nvPr/>
        </p:nvPicPr>
        <p:blipFill>
          <a:blip r:embed="rId6"/>
          <a:stretch>
            <a:fillRect/>
          </a:stretch>
        </p:blipFill>
        <p:spPr>
          <a:xfrm>
            <a:off x="9699784" y="2218253"/>
            <a:ext cx="4124206" cy="2548890"/>
          </a:xfrm>
          <a:prstGeom prst="rect">
            <a:avLst/>
          </a:prstGeom>
        </p:spPr>
      </p:pic>
      <p:sp>
        <p:nvSpPr>
          <p:cNvPr id="12" name="Text 6"/>
          <p:cNvSpPr/>
          <p:nvPr/>
        </p:nvSpPr>
        <p:spPr>
          <a:xfrm>
            <a:off x="9699784" y="5035867"/>
            <a:ext cx="2688074" cy="335994"/>
          </a:xfrm>
          <a:prstGeom prst="rect">
            <a:avLst/>
          </a:prstGeom>
          <a:noFill/>
          <a:ln/>
        </p:spPr>
        <p:txBody>
          <a:bodyPr wrap="none" rtlCol="0" anchor="t"/>
          <a:lstStyle/>
          <a:p>
            <a:pPr marL="0" indent="0" algn="l">
              <a:lnSpc>
                <a:spcPts val="2646"/>
              </a:lnSpc>
              <a:buNone/>
            </a:pPr>
            <a:r>
              <a:rPr lang="en-US" sz="2117" dirty="0">
                <a:solidFill>
                  <a:srgbClr val="AE8625"/>
                </a:solidFill>
                <a:latin typeface="Prata" pitchFamily="34" charset="0"/>
                <a:ea typeface="Prata" pitchFamily="34" charset="-122"/>
                <a:cs typeface="Prata" pitchFamily="34" charset="-120"/>
              </a:rPr>
              <a:t>Churros</a:t>
            </a:r>
            <a:endParaRPr lang="en-US" sz="2117" dirty="0"/>
          </a:p>
        </p:txBody>
      </p:sp>
      <p:sp>
        <p:nvSpPr>
          <p:cNvPr id="13" name="Text 7"/>
          <p:cNvSpPr/>
          <p:nvPr/>
        </p:nvSpPr>
        <p:spPr>
          <a:xfrm>
            <a:off x="9699784" y="5500807"/>
            <a:ext cx="4124206" cy="1612702"/>
          </a:xfrm>
          <a:prstGeom prst="rect">
            <a:avLst/>
          </a:prstGeom>
          <a:noFill/>
          <a:ln/>
        </p:spPr>
        <p:txBody>
          <a:bodyPr wrap="square" rtlCol="0" anchor="t"/>
          <a:lstStyle/>
          <a:p>
            <a:pPr marL="0" indent="0" algn="l">
              <a:lnSpc>
                <a:spcPts val="2540"/>
              </a:lnSpc>
              <a:buNone/>
            </a:pPr>
            <a:r>
              <a:rPr lang="en-US" sz="1693" dirty="0">
                <a:solidFill>
                  <a:srgbClr val="CFCBBF"/>
                </a:solidFill>
                <a:latin typeface="Raleway" pitchFamily="34" charset="0"/>
                <a:ea typeface="Raleway" pitchFamily="34" charset="-122"/>
                <a:cs typeface="Raleway" pitchFamily="34" charset="-120"/>
              </a:rPr>
              <a:t>Indulge in the irresistible crunch and sweetness of our freshly fried Churros, a classic Spanish treat that pairs perfectly with a rich, velvety chocolate dipping sauce.</a:t>
            </a:r>
            <a:endParaRPr lang="en-US" sz="1693"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06410" y="1781651"/>
            <a:ext cx="7129820" cy="672108"/>
          </a:xfrm>
          <a:prstGeom prst="rect">
            <a:avLst/>
          </a:prstGeom>
          <a:noFill/>
          <a:ln/>
        </p:spPr>
        <p:txBody>
          <a:bodyPr wrap="none" rtlCol="0" anchor="t"/>
          <a:lstStyle/>
          <a:p>
            <a:pPr marL="0" indent="0">
              <a:lnSpc>
                <a:spcPts val="5292"/>
              </a:lnSpc>
              <a:buNone/>
            </a:pPr>
            <a:r>
              <a:rPr lang="en-US" sz="4233" dirty="0">
                <a:solidFill>
                  <a:srgbClr val="AE8625"/>
                </a:solidFill>
                <a:latin typeface="Prata" pitchFamily="34" charset="0"/>
                <a:ea typeface="Prata" pitchFamily="34" charset="-122"/>
                <a:cs typeface="Prata" pitchFamily="34" charset="-120"/>
              </a:rPr>
              <a:t>Delectable Tapas and More</a:t>
            </a:r>
            <a:endParaRPr lang="en-US" sz="4233" dirty="0"/>
          </a:p>
        </p:txBody>
      </p:sp>
      <p:sp>
        <p:nvSpPr>
          <p:cNvPr id="5" name="Shape 2"/>
          <p:cNvSpPr/>
          <p:nvPr/>
        </p:nvSpPr>
        <p:spPr>
          <a:xfrm>
            <a:off x="806410" y="3125748"/>
            <a:ext cx="483870" cy="483870"/>
          </a:xfrm>
          <a:prstGeom prst="roundRect">
            <a:avLst>
              <a:gd name="adj" fmla="val 13333"/>
            </a:avLst>
          </a:prstGeom>
          <a:solidFill>
            <a:srgbClr val="2D3033"/>
          </a:solidFill>
          <a:ln/>
        </p:spPr>
      </p:sp>
      <p:sp>
        <p:nvSpPr>
          <p:cNvPr id="6" name="Text 3"/>
          <p:cNvSpPr/>
          <p:nvPr/>
        </p:nvSpPr>
        <p:spPr>
          <a:xfrm>
            <a:off x="992624" y="3206353"/>
            <a:ext cx="111323" cy="322540"/>
          </a:xfrm>
          <a:prstGeom prst="rect">
            <a:avLst/>
          </a:prstGeom>
          <a:noFill/>
          <a:ln/>
        </p:spPr>
        <p:txBody>
          <a:bodyPr wrap="none" rtlCol="0" anchor="t"/>
          <a:lstStyle/>
          <a:p>
            <a:pPr marL="0" indent="0" algn="ctr">
              <a:lnSpc>
                <a:spcPts val="2540"/>
              </a:lnSpc>
              <a:buNone/>
            </a:pPr>
            <a:r>
              <a:rPr lang="en-US" sz="2540" dirty="0">
                <a:solidFill>
                  <a:srgbClr val="AE8625"/>
                </a:solidFill>
                <a:latin typeface="Prata" pitchFamily="34" charset="0"/>
                <a:ea typeface="Prata" pitchFamily="34" charset="-122"/>
                <a:cs typeface="Prata" pitchFamily="34" charset="-120"/>
              </a:rPr>
              <a:t>1</a:t>
            </a:r>
            <a:endParaRPr lang="en-US" sz="2540" dirty="0"/>
          </a:p>
        </p:txBody>
      </p:sp>
      <p:sp>
        <p:nvSpPr>
          <p:cNvPr id="7" name="Text 4"/>
          <p:cNvSpPr/>
          <p:nvPr/>
        </p:nvSpPr>
        <p:spPr>
          <a:xfrm>
            <a:off x="1505307" y="3125748"/>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Croquetas</a:t>
            </a:r>
            <a:endParaRPr lang="en-US" sz="2117" dirty="0"/>
          </a:p>
        </p:txBody>
      </p:sp>
      <p:sp>
        <p:nvSpPr>
          <p:cNvPr id="8" name="Text 5"/>
          <p:cNvSpPr/>
          <p:nvPr/>
        </p:nvSpPr>
        <p:spPr>
          <a:xfrm>
            <a:off x="1505307" y="3590687"/>
            <a:ext cx="5702379" cy="967621"/>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Savor the creamy, bechamel-based Croquetas, a beloved Spanish appetizer that features a crispy exterior and a delectable, flavor-packed interior.</a:t>
            </a:r>
            <a:endParaRPr lang="en-US" sz="1693" dirty="0"/>
          </a:p>
        </p:txBody>
      </p:sp>
      <p:sp>
        <p:nvSpPr>
          <p:cNvPr id="9" name="Shape 6"/>
          <p:cNvSpPr/>
          <p:nvPr/>
        </p:nvSpPr>
        <p:spPr>
          <a:xfrm>
            <a:off x="7422713" y="3125748"/>
            <a:ext cx="483870" cy="483870"/>
          </a:xfrm>
          <a:prstGeom prst="roundRect">
            <a:avLst>
              <a:gd name="adj" fmla="val 13333"/>
            </a:avLst>
          </a:prstGeom>
          <a:solidFill>
            <a:srgbClr val="2D3033"/>
          </a:solidFill>
          <a:ln/>
        </p:spPr>
      </p:sp>
      <p:sp>
        <p:nvSpPr>
          <p:cNvPr id="10" name="Text 7"/>
          <p:cNvSpPr/>
          <p:nvPr/>
        </p:nvSpPr>
        <p:spPr>
          <a:xfrm>
            <a:off x="7565708" y="3206353"/>
            <a:ext cx="197763" cy="322540"/>
          </a:xfrm>
          <a:prstGeom prst="rect">
            <a:avLst/>
          </a:prstGeom>
          <a:noFill/>
          <a:ln/>
        </p:spPr>
        <p:txBody>
          <a:bodyPr wrap="none" rtlCol="0" anchor="t"/>
          <a:lstStyle/>
          <a:p>
            <a:pPr marL="0" indent="0" algn="ctr">
              <a:lnSpc>
                <a:spcPts val="2540"/>
              </a:lnSpc>
              <a:buNone/>
            </a:pPr>
            <a:r>
              <a:rPr lang="en-US" sz="2540" dirty="0">
                <a:solidFill>
                  <a:srgbClr val="AE8625"/>
                </a:solidFill>
                <a:latin typeface="Prata" pitchFamily="34" charset="0"/>
                <a:ea typeface="Prata" pitchFamily="34" charset="-122"/>
                <a:cs typeface="Prata" pitchFamily="34" charset="-120"/>
              </a:rPr>
              <a:t>2</a:t>
            </a:r>
            <a:endParaRPr lang="en-US" sz="2540" dirty="0"/>
          </a:p>
        </p:txBody>
      </p:sp>
      <p:sp>
        <p:nvSpPr>
          <p:cNvPr id="11" name="Text 8"/>
          <p:cNvSpPr/>
          <p:nvPr/>
        </p:nvSpPr>
        <p:spPr>
          <a:xfrm>
            <a:off x="8121610" y="3125748"/>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Albondigas</a:t>
            </a:r>
            <a:endParaRPr lang="en-US" sz="2117" dirty="0"/>
          </a:p>
        </p:txBody>
      </p:sp>
      <p:sp>
        <p:nvSpPr>
          <p:cNvPr id="12" name="Text 9"/>
          <p:cNvSpPr/>
          <p:nvPr/>
        </p:nvSpPr>
        <p:spPr>
          <a:xfrm>
            <a:off x="8121610" y="3590687"/>
            <a:ext cx="5702379" cy="967621"/>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Delight in the tender, flavorful Albondigas, traditional Spanish meatballs simmered in a rich, tomato-based sauce for a comforting and satisfying dish.</a:t>
            </a:r>
            <a:endParaRPr lang="en-US" sz="1693" dirty="0"/>
          </a:p>
        </p:txBody>
      </p:sp>
      <p:sp>
        <p:nvSpPr>
          <p:cNvPr id="13" name="Shape 10"/>
          <p:cNvSpPr/>
          <p:nvPr/>
        </p:nvSpPr>
        <p:spPr>
          <a:xfrm>
            <a:off x="806410" y="5015270"/>
            <a:ext cx="483870" cy="483870"/>
          </a:xfrm>
          <a:prstGeom prst="roundRect">
            <a:avLst>
              <a:gd name="adj" fmla="val 13333"/>
            </a:avLst>
          </a:prstGeom>
          <a:solidFill>
            <a:srgbClr val="2D3033"/>
          </a:solidFill>
          <a:ln/>
        </p:spPr>
      </p:sp>
      <p:sp>
        <p:nvSpPr>
          <p:cNvPr id="14" name="Text 11"/>
          <p:cNvSpPr/>
          <p:nvPr/>
        </p:nvSpPr>
        <p:spPr>
          <a:xfrm>
            <a:off x="948333" y="5095875"/>
            <a:ext cx="200025" cy="322540"/>
          </a:xfrm>
          <a:prstGeom prst="rect">
            <a:avLst/>
          </a:prstGeom>
          <a:noFill/>
          <a:ln/>
        </p:spPr>
        <p:txBody>
          <a:bodyPr wrap="none" rtlCol="0" anchor="t"/>
          <a:lstStyle/>
          <a:p>
            <a:pPr marL="0" indent="0" algn="ctr">
              <a:lnSpc>
                <a:spcPts val="2540"/>
              </a:lnSpc>
              <a:buNone/>
            </a:pPr>
            <a:r>
              <a:rPr lang="en-US" sz="2540" dirty="0">
                <a:solidFill>
                  <a:srgbClr val="AE8625"/>
                </a:solidFill>
                <a:latin typeface="Prata" pitchFamily="34" charset="0"/>
                <a:ea typeface="Prata" pitchFamily="34" charset="-122"/>
                <a:cs typeface="Prata" pitchFamily="34" charset="-120"/>
              </a:rPr>
              <a:t>3</a:t>
            </a:r>
            <a:endParaRPr lang="en-US" sz="2540" dirty="0"/>
          </a:p>
        </p:txBody>
      </p:sp>
      <p:sp>
        <p:nvSpPr>
          <p:cNvPr id="15" name="Text 12"/>
          <p:cNvSpPr/>
          <p:nvPr/>
        </p:nvSpPr>
        <p:spPr>
          <a:xfrm>
            <a:off x="1505307" y="5015270"/>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Italian Cuisine</a:t>
            </a:r>
            <a:endParaRPr lang="en-US" sz="2117" dirty="0"/>
          </a:p>
        </p:txBody>
      </p:sp>
      <p:sp>
        <p:nvSpPr>
          <p:cNvPr id="16" name="Text 13"/>
          <p:cNvSpPr/>
          <p:nvPr/>
        </p:nvSpPr>
        <p:spPr>
          <a:xfrm>
            <a:off x="1505307" y="5480209"/>
            <a:ext cx="5702379" cy="967621"/>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Discover our selection of authentic Italian dishes, expertly prepared with the finest ingredients and infused with the essence of the Mediterranean.</a:t>
            </a:r>
            <a:endParaRPr lang="en-US" sz="1693" dirty="0"/>
          </a:p>
        </p:txBody>
      </p:sp>
      <p:sp>
        <p:nvSpPr>
          <p:cNvPr id="17" name="Shape 14"/>
          <p:cNvSpPr/>
          <p:nvPr/>
        </p:nvSpPr>
        <p:spPr>
          <a:xfrm>
            <a:off x="7422713" y="5015270"/>
            <a:ext cx="483870" cy="483870"/>
          </a:xfrm>
          <a:prstGeom prst="roundRect">
            <a:avLst>
              <a:gd name="adj" fmla="val 13333"/>
            </a:avLst>
          </a:prstGeom>
          <a:solidFill>
            <a:srgbClr val="2D3033"/>
          </a:solidFill>
          <a:ln/>
        </p:spPr>
      </p:sp>
      <p:sp>
        <p:nvSpPr>
          <p:cNvPr id="18" name="Text 15"/>
          <p:cNvSpPr/>
          <p:nvPr/>
        </p:nvSpPr>
        <p:spPr>
          <a:xfrm>
            <a:off x="7570232" y="5095875"/>
            <a:ext cx="188714" cy="322540"/>
          </a:xfrm>
          <a:prstGeom prst="rect">
            <a:avLst/>
          </a:prstGeom>
          <a:noFill/>
          <a:ln/>
        </p:spPr>
        <p:txBody>
          <a:bodyPr wrap="none" rtlCol="0" anchor="t"/>
          <a:lstStyle/>
          <a:p>
            <a:pPr marL="0" indent="0" algn="ctr">
              <a:lnSpc>
                <a:spcPts val="2540"/>
              </a:lnSpc>
              <a:buNone/>
            </a:pPr>
            <a:r>
              <a:rPr lang="en-US" sz="2540" dirty="0">
                <a:solidFill>
                  <a:srgbClr val="AE8625"/>
                </a:solidFill>
                <a:latin typeface="Prata" pitchFamily="34" charset="0"/>
                <a:ea typeface="Prata" pitchFamily="34" charset="-122"/>
                <a:cs typeface="Prata" pitchFamily="34" charset="-120"/>
              </a:rPr>
              <a:t>4</a:t>
            </a:r>
            <a:endParaRPr lang="en-US" sz="2540" dirty="0"/>
          </a:p>
        </p:txBody>
      </p:sp>
      <p:sp>
        <p:nvSpPr>
          <p:cNvPr id="19" name="Text 16"/>
          <p:cNvSpPr/>
          <p:nvPr/>
        </p:nvSpPr>
        <p:spPr>
          <a:xfrm>
            <a:off x="8121610" y="5015270"/>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Leche Frita</a:t>
            </a:r>
            <a:endParaRPr lang="en-US" sz="2117" dirty="0"/>
          </a:p>
        </p:txBody>
      </p:sp>
      <p:sp>
        <p:nvSpPr>
          <p:cNvPr id="20" name="Text 17"/>
          <p:cNvSpPr/>
          <p:nvPr/>
        </p:nvSpPr>
        <p:spPr>
          <a:xfrm>
            <a:off x="8121610" y="5480209"/>
            <a:ext cx="5702379" cy="967621"/>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Indulge in the unique and delightful Leche Frita, a traditional Spanish dessert featuring creamy, fried custard squares dusted with cinnamon sugar.</a:t>
            </a:r>
            <a:endParaRPr lang="en-US" sz="1693"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06410" y="1593533"/>
            <a:ext cx="6562130" cy="672108"/>
          </a:xfrm>
          <a:prstGeom prst="rect">
            <a:avLst/>
          </a:prstGeom>
          <a:noFill/>
          <a:ln/>
        </p:spPr>
        <p:txBody>
          <a:bodyPr wrap="none" rtlCol="0" anchor="t"/>
          <a:lstStyle/>
          <a:p>
            <a:pPr marL="0" indent="0">
              <a:lnSpc>
                <a:spcPts val="5292"/>
              </a:lnSpc>
              <a:buNone/>
            </a:pPr>
            <a:r>
              <a:rPr lang="en-US" sz="4233" dirty="0">
                <a:solidFill>
                  <a:srgbClr val="AE8625"/>
                </a:solidFill>
                <a:latin typeface="Prata" pitchFamily="34" charset="0"/>
                <a:ea typeface="Prata" pitchFamily="34" charset="-122"/>
                <a:cs typeface="Prata" pitchFamily="34" charset="-120"/>
              </a:rPr>
              <a:t>Refreshing Sips and Bites</a:t>
            </a:r>
            <a:endParaRPr lang="en-US" sz="4233" dirty="0"/>
          </a:p>
        </p:txBody>
      </p:sp>
      <p:sp>
        <p:nvSpPr>
          <p:cNvPr id="5" name="Shape 2"/>
          <p:cNvSpPr/>
          <p:nvPr/>
        </p:nvSpPr>
        <p:spPr>
          <a:xfrm>
            <a:off x="806410" y="2695694"/>
            <a:ext cx="6401276" cy="1862614"/>
          </a:xfrm>
          <a:prstGeom prst="roundRect">
            <a:avLst>
              <a:gd name="adj" fmla="val 3464"/>
            </a:avLst>
          </a:prstGeom>
          <a:solidFill>
            <a:srgbClr val="2D3033"/>
          </a:solidFill>
          <a:ln/>
        </p:spPr>
      </p:sp>
      <p:sp>
        <p:nvSpPr>
          <p:cNvPr id="6" name="Text 3"/>
          <p:cNvSpPr/>
          <p:nvPr/>
        </p:nvSpPr>
        <p:spPr>
          <a:xfrm>
            <a:off x="1021437" y="2910721"/>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Gazpacho</a:t>
            </a:r>
            <a:endParaRPr lang="en-US" sz="2117" dirty="0"/>
          </a:p>
        </p:txBody>
      </p:sp>
      <p:sp>
        <p:nvSpPr>
          <p:cNvPr id="7" name="Text 4"/>
          <p:cNvSpPr/>
          <p:nvPr/>
        </p:nvSpPr>
        <p:spPr>
          <a:xfrm>
            <a:off x="1021437" y="3375660"/>
            <a:ext cx="5971223" cy="967621"/>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Savor the cool, refreshing flavors of our authentic Gazpacho, a chilled Spanish soup made with ripe tomatoes, crisp vegetables, and a hint of tangy vinegar.</a:t>
            </a:r>
            <a:endParaRPr lang="en-US" sz="1693" dirty="0"/>
          </a:p>
        </p:txBody>
      </p:sp>
      <p:sp>
        <p:nvSpPr>
          <p:cNvPr id="8" name="Shape 5"/>
          <p:cNvSpPr/>
          <p:nvPr/>
        </p:nvSpPr>
        <p:spPr>
          <a:xfrm>
            <a:off x="7422713" y="2695694"/>
            <a:ext cx="6401276" cy="1862614"/>
          </a:xfrm>
          <a:prstGeom prst="roundRect">
            <a:avLst>
              <a:gd name="adj" fmla="val 3464"/>
            </a:avLst>
          </a:prstGeom>
          <a:solidFill>
            <a:srgbClr val="2D3033"/>
          </a:solidFill>
          <a:ln/>
        </p:spPr>
      </p:sp>
      <p:sp>
        <p:nvSpPr>
          <p:cNvPr id="9" name="Text 6"/>
          <p:cNvSpPr/>
          <p:nvPr/>
        </p:nvSpPr>
        <p:spPr>
          <a:xfrm>
            <a:off x="7637740" y="2910721"/>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Pizza</a:t>
            </a:r>
            <a:endParaRPr lang="en-US" sz="2117" dirty="0"/>
          </a:p>
        </p:txBody>
      </p:sp>
      <p:sp>
        <p:nvSpPr>
          <p:cNvPr id="10" name="Text 7"/>
          <p:cNvSpPr/>
          <p:nvPr/>
        </p:nvSpPr>
        <p:spPr>
          <a:xfrm>
            <a:off x="7637740" y="3375660"/>
            <a:ext cx="5971223" cy="967621"/>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Indulge in our delectable selection of pizzas, featuring a variety of toppings and a perfectly crisp, wood-fired crust that will delight your taste buds.</a:t>
            </a:r>
            <a:endParaRPr lang="en-US" sz="1693" dirty="0"/>
          </a:p>
        </p:txBody>
      </p:sp>
      <p:sp>
        <p:nvSpPr>
          <p:cNvPr id="11" name="Shape 8"/>
          <p:cNvSpPr/>
          <p:nvPr/>
        </p:nvSpPr>
        <p:spPr>
          <a:xfrm>
            <a:off x="806410" y="4773335"/>
            <a:ext cx="6401276" cy="1862614"/>
          </a:xfrm>
          <a:prstGeom prst="roundRect">
            <a:avLst>
              <a:gd name="adj" fmla="val 3464"/>
            </a:avLst>
          </a:prstGeom>
          <a:solidFill>
            <a:srgbClr val="2D3033"/>
          </a:solidFill>
          <a:ln/>
        </p:spPr>
      </p:sp>
      <p:sp>
        <p:nvSpPr>
          <p:cNvPr id="12" name="Text 9"/>
          <p:cNvSpPr/>
          <p:nvPr/>
        </p:nvSpPr>
        <p:spPr>
          <a:xfrm>
            <a:off x="1021437" y="4988362"/>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Pasta</a:t>
            </a:r>
            <a:endParaRPr lang="en-US" sz="2117" dirty="0"/>
          </a:p>
        </p:txBody>
      </p:sp>
      <p:sp>
        <p:nvSpPr>
          <p:cNvPr id="13" name="Text 10"/>
          <p:cNvSpPr/>
          <p:nvPr/>
        </p:nvSpPr>
        <p:spPr>
          <a:xfrm>
            <a:off x="1021437" y="5453301"/>
            <a:ext cx="5971223" cy="967621"/>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Enjoy a taste of Italy with our expertly crafted pasta dishes, made with the finest ingredients and infused with the rich flavors of the Mediterranean.</a:t>
            </a:r>
            <a:endParaRPr lang="en-US" sz="1693" dirty="0"/>
          </a:p>
        </p:txBody>
      </p:sp>
      <p:sp>
        <p:nvSpPr>
          <p:cNvPr id="14" name="Shape 11"/>
          <p:cNvSpPr/>
          <p:nvPr/>
        </p:nvSpPr>
        <p:spPr>
          <a:xfrm>
            <a:off x="7422713" y="4773335"/>
            <a:ext cx="6401276" cy="1862614"/>
          </a:xfrm>
          <a:prstGeom prst="roundRect">
            <a:avLst>
              <a:gd name="adj" fmla="val 3464"/>
            </a:avLst>
          </a:prstGeom>
          <a:solidFill>
            <a:srgbClr val="2D3033"/>
          </a:solidFill>
          <a:ln/>
        </p:spPr>
      </p:sp>
      <p:sp>
        <p:nvSpPr>
          <p:cNvPr id="15" name="Text 12"/>
          <p:cNvSpPr/>
          <p:nvPr/>
        </p:nvSpPr>
        <p:spPr>
          <a:xfrm>
            <a:off x="7637740" y="4988362"/>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Baked Spaghetti</a:t>
            </a:r>
            <a:endParaRPr lang="en-US" sz="2117" dirty="0"/>
          </a:p>
        </p:txBody>
      </p:sp>
      <p:sp>
        <p:nvSpPr>
          <p:cNvPr id="16" name="Text 13"/>
          <p:cNvSpPr/>
          <p:nvPr/>
        </p:nvSpPr>
        <p:spPr>
          <a:xfrm>
            <a:off x="7637740" y="5453301"/>
            <a:ext cx="5971223" cy="967621"/>
          </a:xfrm>
          <a:prstGeom prst="rect">
            <a:avLst/>
          </a:prstGeom>
          <a:noFill/>
          <a:ln/>
        </p:spPr>
        <p:txBody>
          <a:bodyPr wrap="squar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Discover the comforting and satisfying flavors of our Baked Spaghetti, a hearty dish featuring al dente pasta, a savory tomato sauce, and a melted cheese topping.</a:t>
            </a:r>
            <a:endParaRPr lang="en-US" sz="1693"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06410" y="2148602"/>
            <a:ext cx="10786348" cy="672108"/>
          </a:xfrm>
          <a:prstGeom prst="rect">
            <a:avLst/>
          </a:prstGeom>
          <a:noFill/>
          <a:ln/>
        </p:spPr>
        <p:txBody>
          <a:bodyPr wrap="none" rtlCol="0" anchor="t"/>
          <a:lstStyle/>
          <a:p>
            <a:pPr marL="0" indent="0">
              <a:lnSpc>
                <a:spcPts val="5292"/>
              </a:lnSpc>
              <a:buNone/>
            </a:pPr>
            <a:r>
              <a:rPr lang="en-US" sz="4233" dirty="0">
                <a:solidFill>
                  <a:srgbClr val="AE8625"/>
                </a:solidFill>
                <a:latin typeface="Prata" pitchFamily="34" charset="0"/>
                <a:ea typeface="Prata" pitchFamily="34" charset="-122"/>
                <a:cs typeface="Prata" pitchFamily="34" charset="-120"/>
              </a:rPr>
              <a:t>A Taste of Italy, Infused with Spanish Flair</a:t>
            </a:r>
            <a:endParaRPr lang="en-US" sz="4233" dirty="0"/>
          </a:p>
        </p:txBody>
      </p:sp>
      <p:pic>
        <p:nvPicPr>
          <p:cNvPr id="5" name="Image 1" descr="preencoded.png"/>
          <p:cNvPicPr>
            <a:picLocks noChangeAspect="1"/>
          </p:cNvPicPr>
          <p:nvPr/>
        </p:nvPicPr>
        <p:blipFill>
          <a:blip r:embed="rId4"/>
          <a:stretch>
            <a:fillRect/>
          </a:stretch>
        </p:blipFill>
        <p:spPr>
          <a:xfrm>
            <a:off x="806410" y="3250763"/>
            <a:ext cx="537567" cy="537567"/>
          </a:xfrm>
          <a:prstGeom prst="rect">
            <a:avLst/>
          </a:prstGeom>
        </p:spPr>
      </p:pic>
      <p:sp>
        <p:nvSpPr>
          <p:cNvPr id="6" name="Text 2"/>
          <p:cNvSpPr/>
          <p:nvPr/>
        </p:nvSpPr>
        <p:spPr>
          <a:xfrm>
            <a:off x="806410" y="4003358"/>
            <a:ext cx="2688074" cy="335994"/>
          </a:xfrm>
          <a:prstGeom prst="rect">
            <a:avLst/>
          </a:prstGeom>
          <a:noFill/>
          <a:ln/>
        </p:spPr>
        <p:txBody>
          <a:bodyPr wrap="none" rtlCol="0" anchor="t"/>
          <a:lstStyle/>
          <a:p>
            <a:pPr marL="0" indent="0" algn="l">
              <a:lnSpc>
                <a:spcPts val="2646"/>
              </a:lnSpc>
              <a:buNone/>
            </a:pPr>
            <a:r>
              <a:rPr lang="en-US" sz="2117" dirty="0">
                <a:solidFill>
                  <a:srgbClr val="AE8625"/>
                </a:solidFill>
                <a:latin typeface="Prata" pitchFamily="34" charset="0"/>
                <a:ea typeface="Prata" pitchFamily="34" charset="-122"/>
                <a:cs typeface="Prata" pitchFamily="34" charset="-120"/>
              </a:rPr>
              <a:t>Pizza Margherita</a:t>
            </a:r>
            <a:endParaRPr lang="en-US" sz="2117" dirty="0"/>
          </a:p>
        </p:txBody>
      </p:sp>
      <p:sp>
        <p:nvSpPr>
          <p:cNvPr id="7" name="Text 3"/>
          <p:cNvSpPr/>
          <p:nvPr/>
        </p:nvSpPr>
        <p:spPr>
          <a:xfrm>
            <a:off x="806410" y="4468297"/>
            <a:ext cx="4124087" cy="1612702"/>
          </a:xfrm>
          <a:prstGeom prst="rect">
            <a:avLst/>
          </a:prstGeom>
          <a:noFill/>
          <a:ln/>
        </p:spPr>
        <p:txBody>
          <a:bodyPr wrap="square" rtlCol="0" anchor="t"/>
          <a:lstStyle/>
          <a:p>
            <a:pPr marL="0" indent="0" algn="l">
              <a:lnSpc>
                <a:spcPts val="2540"/>
              </a:lnSpc>
              <a:buNone/>
            </a:pPr>
            <a:r>
              <a:rPr lang="en-US" sz="1693" dirty="0">
                <a:solidFill>
                  <a:srgbClr val="CFCBBF"/>
                </a:solidFill>
                <a:latin typeface="Raleway" pitchFamily="34" charset="0"/>
                <a:ea typeface="Raleway" pitchFamily="34" charset="-122"/>
                <a:cs typeface="Raleway" pitchFamily="34" charset="-120"/>
              </a:rPr>
              <a:t>Savor the classic flavors of our Pizza Margherita, featuring a crisp, wood-fired crust, tangy tomato sauce, and creamy mozzarella cheese, all infused with the essence of Spain.</a:t>
            </a:r>
            <a:endParaRPr lang="en-US" sz="1693" dirty="0"/>
          </a:p>
        </p:txBody>
      </p:sp>
      <p:pic>
        <p:nvPicPr>
          <p:cNvPr id="8" name="Image 2" descr="preencoded.png"/>
          <p:cNvPicPr>
            <a:picLocks noChangeAspect="1"/>
          </p:cNvPicPr>
          <p:nvPr/>
        </p:nvPicPr>
        <p:blipFill>
          <a:blip r:embed="rId5"/>
          <a:stretch>
            <a:fillRect/>
          </a:stretch>
        </p:blipFill>
        <p:spPr>
          <a:xfrm>
            <a:off x="5253037" y="3250763"/>
            <a:ext cx="537567" cy="537567"/>
          </a:xfrm>
          <a:prstGeom prst="rect">
            <a:avLst/>
          </a:prstGeom>
        </p:spPr>
      </p:pic>
      <p:sp>
        <p:nvSpPr>
          <p:cNvPr id="9" name="Text 4"/>
          <p:cNvSpPr/>
          <p:nvPr/>
        </p:nvSpPr>
        <p:spPr>
          <a:xfrm>
            <a:off x="5253037" y="4003358"/>
            <a:ext cx="2688074" cy="335994"/>
          </a:xfrm>
          <a:prstGeom prst="rect">
            <a:avLst/>
          </a:prstGeom>
          <a:noFill/>
          <a:ln/>
        </p:spPr>
        <p:txBody>
          <a:bodyPr wrap="none" rtlCol="0" anchor="t"/>
          <a:lstStyle/>
          <a:p>
            <a:pPr marL="0" indent="0" algn="l">
              <a:lnSpc>
                <a:spcPts val="2646"/>
              </a:lnSpc>
              <a:buNone/>
            </a:pPr>
            <a:r>
              <a:rPr lang="en-US" sz="2117" dirty="0">
                <a:solidFill>
                  <a:srgbClr val="AE8625"/>
                </a:solidFill>
                <a:latin typeface="Prata" pitchFamily="34" charset="0"/>
                <a:ea typeface="Prata" pitchFamily="34" charset="-122"/>
                <a:cs typeface="Prata" pitchFamily="34" charset="-120"/>
              </a:rPr>
              <a:t>Pasta Dishes</a:t>
            </a:r>
            <a:endParaRPr lang="en-US" sz="2117" dirty="0"/>
          </a:p>
        </p:txBody>
      </p:sp>
      <p:sp>
        <p:nvSpPr>
          <p:cNvPr id="10" name="Text 5"/>
          <p:cNvSpPr/>
          <p:nvPr/>
        </p:nvSpPr>
        <p:spPr>
          <a:xfrm>
            <a:off x="5253037" y="4468297"/>
            <a:ext cx="4124206" cy="1290161"/>
          </a:xfrm>
          <a:prstGeom prst="rect">
            <a:avLst/>
          </a:prstGeom>
          <a:noFill/>
          <a:ln/>
        </p:spPr>
        <p:txBody>
          <a:bodyPr wrap="square" rtlCol="0" anchor="t"/>
          <a:lstStyle/>
          <a:p>
            <a:pPr marL="0" indent="0" algn="l">
              <a:lnSpc>
                <a:spcPts val="2540"/>
              </a:lnSpc>
              <a:buNone/>
            </a:pPr>
            <a:r>
              <a:rPr lang="en-US" sz="1693" dirty="0">
                <a:solidFill>
                  <a:srgbClr val="CFCBBF"/>
                </a:solidFill>
                <a:latin typeface="Raleway" pitchFamily="34" charset="0"/>
                <a:ea typeface="Raleway" pitchFamily="34" charset="-122"/>
                <a:cs typeface="Raleway" pitchFamily="34" charset="-120"/>
              </a:rPr>
              <a:t>Indulge in our selection of expertly crafted pasta dishes, where the rich, authentic flavors of Italy meet the vibrant, Mediterranean-inspired touches of Spain.</a:t>
            </a:r>
            <a:endParaRPr lang="en-US" sz="1693" dirty="0"/>
          </a:p>
        </p:txBody>
      </p:sp>
      <p:pic>
        <p:nvPicPr>
          <p:cNvPr id="11" name="Image 3" descr="preencoded.png"/>
          <p:cNvPicPr>
            <a:picLocks noChangeAspect="1"/>
          </p:cNvPicPr>
          <p:nvPr/>
        </p:nvPicPr>
        <p:blipFill>
          <a:blip r:embed="rId6"/>
          <a:stretch>
            <a:fillRect/>
          </a:stretch>
        </p:blipFill>
        <p:spPr>
          <a:xfrm>
            <a:off x="9699784" y="3250763"/>
            <a:ext cx="537567" cy="537567"/>
          </a:xfrm>
          <a:prstGeom prst="rect">
            <a:avLst/>
          </a:prstGeom>
        </p:spPr>
      </p:pic>
      <p:sp>
        <p:nvSpPr>
          <p:cNvPr id="12" name="Text 6"/>
          <p:cNvSpPr/>
          <p:nvPr/>
        </p:nvSpPr>
        <p:spPr>
          <a:xfrm>
            <a:off x="9699784" y="4003358"/>
            <a:ext cx="2688074" cy="335994"/>
          </a:xfrm>
          <a:prstGeom prst="rect">
            <a:avLst/>
          </a:prstGeom>
          <a:noFill/>
          <a:ln/>
        </p:spPr>
        <p:txBody>
          <a:bodyPr wrap="none" rtlCol="0" anchor="t"/>
          <a:lstStyle/>
          <a:p>
            <a:pPr marL="0" indent="0" algn="l">
              <a:lnSpc>
                <a:spcPts val="2646"/>
              </a:lnSpc>
              <a:buNone/>
            </a:pPr>
            <a:r>
              <a:rPr lang="en-US" sz="2117" dirty="0">
                <a:solidFill>
                  <a:srgbClr val="AE8625"/>
                </a:solidFill>
                <a:latin typeface="Prata" pitchFamily="34" charset="0"/>
                <a:ea typeface="Prata" pitchFamily="34" charset="-122"/>
                <a:cs typeface="Prata" pitchFamily="34" charset="-120"/>
              </a:rPr>
              <a:t>Baked Spaghetti</a:t>
            </a:r>
            <a:endParaRPr lang="en-US" sz="2117" dirty="0"/>
          </a:p>
        </p:txBody>
      </p:sp>
      <p:sp>
        <p:nvSpPr>
          <p:cNvPr id="13" name="Text 7"/>
          <p:cNvSpPr/>
          <p:nvPr/>
        </p:nvSpPr>
        <p:spPr>
          <a:xfrm>
            <a:off x="9699784" y="4468297"/>
            <a:ext cx="4124206" cy="1612702"/>
          </a:xfrm>
          <a:prstGeom prst="rect">
            <a:avLst/>
          </a:prstGeom>
          <a:noFill/>
          <a:ln/>
        </p:spPr>
        <p:txBody>
          <a:bodyPr wrap="square" rtlCol="0" anchor="t"/>
          <a:lstStyle/>
          <a:p>
            <a:pPr marL="0" indent="0" algn="l">
              <a:lnSpc>
                <a:spcPts val="2540"/>
              </a:lnSpc>
              <a:buNone/>
            </a:pPr>
            <a:r>
              <a:rPr lang="en-US" sz="1693" dirty="0">
                <a:solidFill>
                  <a:srgbClr val="CFCBBF"/>
                </a:solidFill>
                <a:latin typeface="Raleway" pitchFamily="34" charset="0"/>
                <a:ea typeface="Raleway" pitchFamily="34" charset="-122"/>
                <a:cs typeface="Raleway" pitchFamily="34" charset="-120"/>
              </a:rPr>
              <a:t>Discover the comforting and satisfying flavors of our Baked Spaghetti, a hearty dish that combines the classic Italian pasta with a savory Spanish-style tomato sauce and a melted cheese topping.</a:t>
            </a:r>
            <a:endParaRPr lang="en-US" sz="1693"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64010" y="965835"/>
            <a:ext cx="7474387" cy="672108"/>
          </a:xfrm>
          <a:prstGeom prst="rect">
            <a:avLst/>
          </a:prstGeom>
          <a:noFill/>
          <a:ln/>
        </p:spPr>
        <p:txBody>
          <a:bodyPr wrap="none" rtlCol="0" anchor="t"/>
          <a:lstStyle/>
          <a:p>
            <a:pPr marL="0" indent="0">
              <a:lnSpc>
                <a:spcPts val="5292"/>
              </a:lnSpc>
              <a:buNone/>
            </a:pPr>
            <a:r>
              <a:rPr lang="en-US" sz="4233" dirty="0">
                <a:solidFill>
                  <a:srgbClr val="AE8625"/>
                </a:solidFill>
                <a:latin typeface="Prata" pitchFamily="34" charset="0"/>
                <a:ea typeface="Prata" pitchFamily="34" charset="-122"/>
                <a:cs typeface="Prata" pitchFamily="34" charset="-120"/>
              </a:rPr>
              <a:t>Unwind in Comfort and Style</a:t>
            </a:r>
            <a:endParaRPr lang="en-US" sz="4233" dirty="0"/>
          </a:p>
        </p:txBody>
      </p:sp>
      <p:pic>
        <p:nvPicPr>
          <p:cNvPr id="6" name="Image 2" descr="preencoded.png"/>
          <p:cNvPicPr>
            <a:picLocks noChangeAspect="1"/>
          </p:cNvPicPr>
          <p:nvPr/>
        </p:nvPicPr>
        <p:blipFill>
          <a:blip r:embed="rId5"/>
          <a:stretch>
            <a:fillRect/>
          </a:stretch>
        </p:blipFill>
        <p:spPr>
          <a:xfrm>
            <a:off x="4464010" y="1960483"/>
            <a:ext cx="1075253" cy="1720334"/>
          </a:xfrm>
          <a:prstGeom prst="rect">
            <a:avLst/>
          </a:prstGeom>
        </p:spPr>
      </p:pic>
      <p:sp>
        <p:nvSpPr>
          <p:cNvPr id="7" name="Text 2"/>
          <p:cNvSpPr/>
          <p:nvPr/>
        </p:nvSpPr>
        <p:spPr>
          <a:xfrm>
            <a:off x="5861804" y="2175510"/>
            <a:ext cx="2688074" cy="335994"/>
          </a:xfrm>
          <a:prstGeom prst="rect">
            <a:avLst/>
          </a:prstGeom>
          <a:noFill/>
          <a:ln/>
        </p:spPr>
        <p:txBody>
          <a:bodyPr wrap="none" rtlCol="0" anchor="t"/>
          <a:lstStyle/>
          <a:p>
            <a:pPr marL="0" indent="0" algn="l">
              <a:lnSpc>
                <a:spcPts val="2646"/>
              </a:lnSpc>
              <a:buNone/>
            </a:pPr>
            <a:r>
              <a:rPr lang="en-US" sz="2117" dirty="0">
                <a:solidFill>
                  <a:srgbClr val="AE8625"/>
                </a:solidFill>
                <a:latin typeface="Prata" pitchFamily="34" charset="0"/>
                <a:ea typeface="Prata" pitchFamily="34" charset="-122"/>
                <a:cs typeface="Prata" pitchFamily="34" charset="-120"/>
              </a:rPr>
              <a:t>Presidential Suite</a:t>
            </a:r>
            <a:endParaRPr lang="en-US" sz="2117" dirty="0"/>
          </a:p>
        </p:txBody>
      </p:sp>
      <p:sp>
        <p:nvSpPr>
          <p:cNvPr id="8" name="Text 3"/>
          <p:cNvSpPr/>
          <p:nvPr/>
        </p:nvSpPr>
        <p:spPr>
          <a:xfrm>
            <a:off x="5861804" y="2640449"/>
            <a:ext cx="7962186" cy="645081"/>
          </a:xfrm>
          <a:prstGeom prst="rect">
            <a:avLst/>
          </a:prstGeom>
          <a:noFill/>
          <a:ln/>
        </p:spPr>
        <p:txBody>
          <a:bodyPr wrap="square" rtlCol="0" anchor="t"/>
          <a:lstStyle/>
          <a:p>
            <a:pPr marL="0" indent="0" algn="l">
              <a:lnSpc>
                <a:spcPts val="2540"/>
              </a:lnSpc>
              <a:buNone/>
            </a:pPr>
            <a:r>
              <a:rPr lang="en-US" sz="1693" dirty="0">
                <a:solidFill>
                  <a:srgbClr val="CFCBBF"/>
                </a:solidFill>
                <a:latin typeface="Raleway" pitchFamily="34" charset="0"/>
                <a:ea typeface="Raleway" pitchFamily="34" charset="-122"/>
                <a:cs typeface="Raleway" pitchFamily="34" charset="-120"/>
              </a:rPr>
              <a:t>Indulge in the ultimate in luxury and comfort with our spacious Presidential Suites, featuring plush furnishings, private balconies, and stunning views.</a:t>
            </a:r>
            <a:endParaRPr lang="en-US" sz="1693" dirty="0"/>
          </a:p>
        </p:txBody>
      </p:sp>
      <p:pic>
        <p:nvPicPr>
          <p:cNvPr id="9" name="Image 3" descr="preencoded.png"/>
          <p:cNvPicPr>
            <a:picLocks noChangeAspect="1"/>
          </p:cNvPicPr>
          <p:nvPr/>
        </p:nvPicPr>
        <p:blipFill>
          <a:blip r:embed="rId6"/>
          <a:stretch>
            <a:fillRect/>
          </a:stretch>
        </p:blipFill>
        <p:spPr>
          <a:xfrm>
            <a:off x="4464010" y="3680817"/>
            <a:ext cx="1075253" cy="1862614"/>
          </a:xfrm>
          <a:prstGeom prst="rect">
            <a:avLst/>
          </a:prstGeom>
        </p:spPr>
      </p:pic>
      <p:sp>
        <p:nvSpPr>
          <p:cNvPr id="10" name="Text 4"/>
          <p:cNvSpPr/>
          <p:nvPr/>
        </p:nvSpPr>
        <p:spPr>
          <a:xfrm>
            <a:off x="5861804" y="3895844"/>
            <a:ext cx="2688074" cy="335994"/>
          </a:xfrm>
          <a:prstGeom prst="rect">
            <a:avLst/>
          </a:prstGeom>
          <a:noFill/>
          <a:ln/>
        </p:spPr>
        <p:txBody>
          <a:bodyPr wrap="none" rtlCol="0" anchor="t"/>
          <a:lstStyle/>
          <a:p>
            <a:pPr marL="0" indent="0" algn="l">
              <a:lnSpc>
                <a:spcPts val="2646"/>
              </a:lnSpc>
              <a:buNone/>
            </a:pPr>
            <a:r>
              <a:rPr lang="en-US" sz="2117" dirty="0">
                <a:solidFill>
                  <a:srgbClr val="AE8625"/>
                </a:solidFill>
                <a:latin typeface="Prata" pitchFamily="34" charset="0"/>
                <a:ea typeface="Prata" pitchFamily="34" charset="-122"/>
                <a:cs typeface="Prata" pitchFamily="34" charset="-120"/>
              </a:rPr>
              <a:t>Executive Suite</a:t>
            </a:r>
            <a:endParaRPr lang="en-US" sz="2117" dirty="0"/>
          </a:p>
        </p:txBody>
      </p:sp>
      <p:sp>
        <p:nvSpPr>
          <p:cNvPr id="11" name="Text 5"/>
          <p:cNvSpPr/>
          <p:nvPr/>
        </p:nvSpPr>
        <p:spPr>
          <a:xfrm>
            <a:off x="5861804" y="4360783"/>
            <a:ext cx="7962186" cy="967621"/>
          </a:xfrm>
          <a:prstGeom prst="rect">
            <a:avLst/>
          </a:prstGeom>
          <a:noFill/>
          <a:ln/>
        </p:spPr>
        <p:txBody>
          <a:bodyPr wrap="square" rtlCol="0" anchor="t"/>
          <a:lstStyle/>
          <a:p>
            <a:pPr marL="0" indent="0" algn="l">
              <a:lnSpc>
                <a:spcPts val="2540"/>
              </a:lnSpc>
              <a:buNone/>
            </a:pPr>
            <a:r>
              <a:rPr lang="en-US" sz="1693" dirty="0">
                <a:solidFill>
                  <a:srgbClr val="CFCBBF"/>
                </a:solidFill>
                <a:latin typeface="Raleway" pitchFamily="34" charset="0"/>
                <a:ea typeface="Raleway" pitchFamily="34" charset="-122"/>
                <a:cs typeface="Raleway" pitchFamily="34" charset="-120"/>
              </a:rPr>
              <a:t>Designed with the modern business traveler in mind, our Executive Suites provide a seamless blend of elegance and functionality, with ample workspace and high-end amenities.</a:t>
            </a:r>
            <a:endParaRPr lang="en-US" sz="1693" dirty="0"/>
          </a:p>
        </p:txBody>
      </p:sp>
      <p:pic>
        <p:nvPicPr>
          <p:cNvPr id="12" name="Image 4" descr="preencoded.png"/>
          <p:cNvPicPr>
            <a:picLocks noChangeAspect="1"/>
          </p:cNvPicPr>
          <p:nvPr/>
        </p:nvPicPr>
        <p:blipFill>
          <a:blip r:embed="rId7"/>
          <a:stretch>
            <a:fillRect/>
          </a:stretch>
        </p:blipFill>
        <p:spPr>
          <a:xfrm>
            <a:off x="4464010" y="5543431"/>
            <a:ext cx="1075253" cy="1720334"/>
          </a:xfrm>
          <a:prstGeom prst="rect">
            <a:avLst/>
          </a:prstGeom>
        </p:spPr>
      </p:pic>
      <p:sp>
        <p:nvSpPr>
          <p:cNvPr id="13" name="Text 6"/>
          <p:cNvSpPr/>
          <p:nvPr/>
        </p:nvSpPr>
        <p:spPr>
          <a:xfrm>
            <a:off x="5861804" y="5758458"/>
            <a:ext cx="2688074" cy="335994"/>
          </a:xfrm>
          <a:prstGeom prst="rect">
            <a:avLst/>
          </a:prstGeom>
          <a:noFill/>
          <a:ln/>
        </p:spPr>
        <p:txBody>
          <a:bodyPr wrap="none" rtlCol="0" anchor="t"/>
          <a:lstStyle/>
          <a:p>
            <a:pPr marL="0" indent="0" algn="l">
              <a:lnSpc>
                <a:spcPts val="2646"/>
              </a:lnSpc>
              <a:buNone/>
            </a:pPr>
            <a:r>
              <a:rPr lang="en-US" sz="2117" dirty="0">
                <a:solidFill>
                  <a:srgbClr val="AE8625"/>
                </a:solidFill>
                <a:latin typeface="Prata" pitchFamily="34" charset="0"/>
                <a:ea typeface="Prata" pitchFamily="34" charset="-122"/>
                <a:cs typeface="Prata" pitchFamily="34" charset="-120"/>
              </a:rPr>
              <a:t>Junior Suite</a:t>
            </a:r>
            <a:endParaRPr lang="en-US" sz="2117" dirty="0"/>
          </a:p>
        </p:txBody>
      </p:sp>
      <p:sp>
        <p:nvSpPr>
          <p:cNvPr id="14" name="Text 7"/>
          <p:cNvSpPr/>
          <p:nvPr/>
        </p:nvSpPr>
        <p:spPr>
          <a:xfrm>
            <a:off x="5861804" y="6223397"/>
            <a:ext cx="7962186" cy="645081"/>
          </a:xfrm>
          <a:prstGeom prst="rect">
            <a:avLst/>
          </a:prstGeom>
          <a:noFill/>
          <a:ln/>
        </p:spPr>
        <p:txBody>
          <a:bodyPr wrap="square" rtlCol="0" anchor="t"/>
          <a:lstStyle/>
          <a:p>
            <a:pPr marL="0" indent="0" algn="l">
              <a:lnSpc>
                <a:spcPts val="2540"/>
              </a:lnSpc>
              <a:buNone/>
            </a:pPr>
            <a:r>
              <a:rPr lang="en-US" sz="1693" dirty="0">
                <a:solidFill>
                  <a:srgbClr val="CFCBBF"/>
                </a:solidFill>
                <a:latin typeface="Raleway" pitchFamily="34" charset="0"/>
                <a:ea typeface="Raleway" pitchFamily="34" charset="-122"/>
                <a:cs typeface="Raleway" pitchFamily="34" charset="-120"/>
              </a:rPr>
              <a:t>Cozy and charming, our Junior Suites offer a delightful balance of comfort and style, with warm decor, ample living space, and thoughtful touches.</a:t>
            </a:r>
            <a:endParaRPr lang="en-US" sz="1693"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06410" y="1478875"/>
            <a:ext cx="8967788" cy="672108"/>
          </a:xfrm>
          <a:prstGeom prst="rect">
            <a:avLst/>
          </a:prstGeom>
          <a:noFill/>
          <a:ln/>
        </p:spPr>
        <p:txBody>
          <a:bodyPr wrap="none" rtlCol="0" anchor="t"/>
          <a:lstStyle/>
          <a:p>
            <a:pPr marL="0" indent="0">
              <a:lnSpc>
                <a:spcPts val="5292"/>
              </a:lnSpc>
              <a:buNone/>
            </a:pPr>
            <a:r>
              <a:rPr lang="en-US" sz="4233" dirty="0">
                <a:solidFill>
                  <a:srgbClr val="AE8625"/>
                </a:solidFill>
                <a:latin typeface="Prata" pitchFamily="34" charset="0"/>
                <a:ea typeface="Prata" pitchFamily="34" charset="-122"/>
                <a:cs typeface="Prata" pitchFamily="34" charset="-120"/>
              </a:rPr>
              <a:t>Discover the Hidden Gem of Spain</a:t>
            </a:r>
            <a:endParaRPr lang="en-US" sz="4233" dirty="0"/>
          </a:p>
        </p:txBody>
      </p:sp>
      <p:sp>
        <p:nvSpPr>
          <p:cNvPr id="5" name="Text 2"/>
          <p:cNvSpPr/>
          <p:nvPr/>
        </p:nvSpPr>
        <p:spPr>
          <a:xfrm>
            <a:off x="1021437" y="2717602"/>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Presidential Suite</a:t>
            </a:r>
            <a:endParaRPr lang="en-US" sz="1693" dirty="0"/>
          </a:p>
        </p:txBody>
      </p:sp>
      <p:sp>
        <p:nvSpPr>
          <p:cNvPr id="6" name="Text 3"/>
          <p:cNvSpPr/>
          <p:nvPr/>
        </p:nvSpPr>
        <p:spPr>
          <a:xfrm>
            <a:off x="7534037" y="2717602"/>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2200 Euros</a:t>
            </a:r>
            <a:endParaRPr lang="en-US" sz="1693" dirty="0"/>
          </a:p>
        </p:txBody>
      </p:sp>
      <p:sp>
        <p:nvSpPr>
          <p:cNvPr id="7" name="Shape 4"/>
          <p:cNvSpPr/>
          <p:nvPr/>
        </p:nvSpPr>
        <p:spPr>
          <a:xfrm>
            <a:off x="806410" y="3176707"/>
            <a:ext cx="13017579" cy="595670"/>
          </a:xfrm>
          <a:prstGeom prst="rect">
            <a:avLst/>
          </a:prstGeom>
          <a:solidFill>
            <a:srgbClr val="2D3033"/>
          </a:solidFill>
          <a:ln/>
        </p:spPr>
      </p:sp>
      <p:sp>
        <p:nvSpPr>
          <p:cNvPr id="8" name="Text 5"/>
          <p:cNvSpPr/>
          <p:nvPr/>
        </p:nvSpPr>
        <p:spPr>
          <a:xfrm>
            <a:off x="1021437" y="3313271"/>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Executive Suite</a:t>
            </a:r>
            <a:endParaRPr lang="en-US" sz="1693" dirty="0"/>
          </a:p>
        </p:txBody>
      </p:sp>
      <p:sp>
        <p:nvSpPr>
          <p:cNvPr id="9" name="Text 6"/>
          <p:cNvSpPr/>
          <p:nvPr/>
        </p:nvSpPr>
        <p:spPr>
          <a:xfrm>
            <a:off x="7534037" y="3313271"/>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1600 Euros</a:t>
            </a:r>
            <a:endParaRPr lang="en-US" sz="1693" dirty="0"/>
          </a:p>
        </p:txBody>
      </p:sp>
      <p:sp>
        <p:nvSpPr>
          <p:cNvPr id="10" name="Text 7"/>
          <p:cNvSpPr/>
          <p:nvPr/>
        </p:nvSpPr>
        <p:spPr>
          <a:xfrm>
            <a:off x="1021437" y="3908941"/>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Junior Suite</a:t>
            </a:r>
            <a:endParaRPr lang="en-US" sz="1693" dirty="0"/>
          </a:p>
        </p:txBody>
      </p:sp>
      <p:sp>
        <p:nvSpPr>
          <p:cNvPr id="11" name="Text 8"/>
          <p:cNvSpPr/>
          <p:nvPr/>
        </p:nvSpPr>
        <p:spPr>
          <a:xfrm>
            <a:off x="7534037" y="3908941"/>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1200 Euros</a:t>
            </a:r>
            <a:endParaRPr lang="en-US" sz="1693" dirty="0"/>
          </a:p>
        </p:txBody>
      </p:sp>
      <p:sp>
        <p:nvSpPr>
          <p:cNvPr id="12" name="Shape 9"/>
          <p:cNvSpPr/>
          <p:nvPr/>
        </p:nvSpPr>
        <p:spPr>
          <a:xfrm>
            <a:off x="806410" y="4368046"/>
            <a:ext cx="13017579" cy="595670"/>
          </a:xfrm>
          <a:prstGeom prst="rect">
            <a:avLst/>
          </a:prstGeom>
          <a:solidFill>
            <a:srgbClr val="2D3033"/>
          </a:solidFill>
          <a:ln/>
        </p:spPr>
      </p:sp>
      <p:sp>
        <p:nvSpPr>
          <p:cNvPr id="13" name="Text 10"/>
          <p:cNvSpPr/>
          <p:nvPr/>
        </p:nvSpPr>
        <p:spPr>
          <a:xfrm>
            <a:off x="1021437" y="4504611"/>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Single Room</a:t>
            </a:r>
            <a:endParaRPr lang="en-US" sz="1693" dirty="0"/>
          </a:p>
        </p:txBody>
      </p:sp>
      <p:sp>
        <p:nvSpPr>
          <p:cNvPr id="14" name="Text 11"/>
          <p:cNvSpPr/>
          <p:nvPr/>
        </p:nvSpPr>
        <p:spPr>
          <a:xfrm>
            <a:off x="7534037" y="4504611"/>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350 Euros</a:t>
            </a:r>
            <a:endParaRPr lang="en-US" sz="1693" dirty="0"/>
          </a:p>
        </p:txBody>
      </p:sp>
      <p:sp>
        <p:nvSpPr>
          <p:cNvPr id="15" name="Text 12"/>
          <p:cNvSpPr/>
          <p:nvPr/>
        </p:nvSpPr>
        <p:spPr>
          <a:xfrm>
            <a:off x="1021437" y="5100280"/>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Twin Room</a:t>
            </a:r>
            <a:endParaRPr lang="en-US" sz="1693" dirty="0"/>
          </a:p>
        </p:txBody>
      </p:sp>
      <p:sp>
        <p:nvSpPr>
          <p:cNvPr id="16" name="Text 13"/>
          <p:cNvSpPr/>
          <p:nvPr/>
        </p:nvSpPr>
        <p:spPr>
          <a:xfrm>
            <a:off x="7534037" y="5100280"/>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720 Euros</a:t>
            </a:r>
            <a:endParaRPr lang="en-US" sz="1693" dirty="0"/>
          </a:p>
        </p:txBody>
      </p:sp>
      <p:sp>
        <p:nvSpPr>
          <p:cNvPr id="17" name="Shape 14"/>
          <p:cNvSpPr/>
          <p:nvPr/>
        </p:nvSpPr>
        <p:spPr>
          <a:xfrm>
            <a:off x="806410" y="5559385"/>
            <a:ext cx="13017579" cy="595670"/>
          </a:xfrm>
          <a:prstGeom prst="rect">
            <a:avLst/>
          </a:prstGeom>
          <a:solidFill>
            <a:srgbClr val="2D3033"/>
          </a:solidFill>
          <a:ln/>
        </p:spPr>
      </p:sp>
      <p:sp>
        <p:nvSpPr>
          <p:cNvPr id="18" name="Text 15"/>
          <p:cNvSpPr/>
          <p:nvPr/>
        </p:nvSpPr>
        <p:spPr>
          <a:xfrm>
            <a:off x="1021437" y="5695950"/>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Triple Room</a:t>
            </a:r>
            <a:endParaRPr lang="en-US" sz="1693" dirty="0"/>
          </a:p>
        </p:txBody>
      </p:sp>
      <p:sp>
        <p:nvSpPr>
          <p:cNvPr id="19" name="Text 16"/>
          <p:cNvSpPr/>
          <p:nvPr/>
        </p:nvSpPr>
        <p:spPr>
          <a:xfrm>
            <a:off x="7534037" y="5695950"/>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1000 Euros</a:t>
            </a:r>
            <a:endParaRPr lang="en-US" sz="1693" dirty="0"/>
          </a:p>
        </p:txBody>
      </p:sp>
      <p:sp>
        <p:nvSpPr>
          <p:cNvPr id="20" name="Text 17"/>
          <p:cNvSpPr/>
          <p:nvPr/>
        </p:nvSpPr>
        <p:spPr>
          <a:xfrm>
            <a:off x="1021437" y="6291620"/>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Connecting Rooms</a:t>
            </a:r>
            <a:endParaRPr lang="en-US" sz="1693" dirty="0"/>
          </a:p>
        </p:txBody>
      </p:sp>
      <p:sp>
        <p:nvSpPr>
          <p:cNvPr id="21" name="Text 18"/>
          <p:cNvSpPr/>
          <p:nvPr/>
        </p:nvSpPr>
        <p:spPr>
          <a:xfrm>
            <a:off x="7534037" y="6291620"/>
            <a:ext cx="6074926"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1100 Euros</a:t>
            </a:r>
            <a:endParaRPr lang="en-US" sz="1693" dirty="0"/>
          </a:p>
        </p:txBody>
      </p:sp>
      <p:graphicFrame>
        <p:nvGraphicFramePr>
          <p:cNvPr id="24" name="Table 23">
            <a:extLst>
              <a:ext uri="{FF2B5EF4-FFF2-40B4-BE49-F238E27FC236}">
                <a16:creationId xmlns:a16="http://schemas.microsoft.com/office/drawing/2014/main" id="{B61B1E9A-6AE9-03CC-6247-7D0B11A3C45C}"/>
              </a:ext>
            </a:extLst>
          </p:cNvPr>
          <p:cNvGraphicFramePr>
            <a:graphicFrameLocks noGrp="1"/>
          </p:cNvGraphicFramePr>
          <p:nvPr>
            <p:extLst>
              <p:ext uri="{D42A27DB-BD31-4B8C-83A1-F6EECF244321}">
                <p14:modId xmlns:p14="http://schemas.microsoft.com/office/powerpoint/2010/main" val="578309934"/>
              </p:ext>
            </p:extLst>
          </p:nvPr>
        </p:nvGraphicFramePr>
        <p:xfrm>
          <a:off x="806410" y="2532185"/>
          <a:ext cx="13017578" cy="4244875"/>
        </p:xfrm>
        <a:graphic>
          <a:graphicData uri="http://schemas.openxmlformats.org/drawingml/2006/table">
            <a:tbl>
              <a:tblPr firstRow="1" bandRow="1">
                <a:tableStyleId>{2D5ABB26-0587-4C30-8999-92F81FD0307C}</a:tableStyleId>
              </a:tblPr>
              <a:tblGrid>
                <a:gridCol w="6508789">
                  <a:extLst>
                    <a:ext uri="{9D8B030D-6E8A-4147-A177-3AD203B41FA5}">
                      <a16:colId xmlns:a16="http://schemas.microsoft.com/office/drawing/2014/main" val="3377377505"/>
                    </a:ext>
                  </a:extLst>
                </a:gridCol>
                <a:gridCol w="6508789">
                  <a:extLst>
                    <a:ext uri="{9D8B030D-6E8A-4147-A177-3AD203B41FA5}">
                      <a16:colId xmlns:a16="http://schemas.microsoft.com/office/drawing/2014/main" val="756359689"/>
                    </a:ext>
                  </a:extLst>
                </a:gridCol>
              </a:tblGrid>
              <a:tr h="637735">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70605788"/>
                  </a:ext>
                </a:extLst>
              </a:tr>
              <a:tr h="607695">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54784794"/>
                  </a:ext>
                </a:extLst>
              </a:tr>
              <a:tr h="592359">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312564"/>
                  </a:ext>
                </a:extLst>
              </a:tr>
              <a:tr h="588546">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43505435"/>
                  </a:ext>
                </a:extLst>
              </a:tr>
              <a:tr h="598365">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75534758"/>
                  </a:ext>
                </a:extLst>
              </a:tr>
              <a:tr h="605790">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0981923"/>
                  </a:ext>
                </a:extLst>
              </a:tr>
              <a:tr h="614385">
                <a:tc>
                  <a:txBody>
                    <a:bodyPr/>
                    <a:lstStyle/>
                    <a:p>
                      <a:endParaRPr lang="en-GB"/>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64850305"/>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4" name="Text 1"/>
          <p:cNvSpPr/>
          <p:nvPr/>
        </p:nvSpPr>
        <p:spPr>
          <a:xfrm>
            <a:off x="806410" y="2503408"/>
            <a:ext cx="6396514" cy="672108"/>
          </a:xfrm>
          <a:prstGeom prst="rect">
            <a:avLst/>
          </a:prstGeom>
          <a:noFill/>
          <a:ln/>
        </p:spPr>
        <p:txBody>
          <a:bodyPr wrap="none" rtlCol="0" anchor="t"/>
          <a:lstStyle/>
          <a:p>
            <a:pPr marL="0" indent="0">
              <a:lnSpc>
                <a:spcPts val="5292"/>
              </a:lnSpc>
              <a:buNone/>
            </a:pPr>
            <a:r>
              <a:rPr lang="en-US" sz="4233" dirty="0">
                <a:solidFill>
                  <a:srgbClr val="AE8625"/>
                </a:solidFill>
                <a:latin typeface="Prata" pitchFamily="34" charset="0"/>
                <a:ea typeface="Prata" pitchFamily="34" charset="-122"/>
                <a:cs typeface="Prata" pitchFamily="34" charset="-120"/>
              </a:rPr>
              <a:t>Dining and Drinks Menu</a:t>
            </a:r>
            <a:endParaRPr lang="en-US" sz="4233" dirty="0"/>
          </a:p>
        </p:txBody>
      </p:sp>
      <p:sp>
        <p:nvSpPr>
          <p:cNvPr id="5" name="Shape 2"/>
          <p:cNvSpPr/>
          <p:nvPr/>
        </p:nvSpPr>
        <p:spPr>
          <a:xfrm>
            <a:off x="806410" y="3605570"/>
            <a:ext cx="4195882" cy="2120503"/>
          </a:xfrm>
          <a:prstGeom prst="roundRect">
            <a:avLst>
              <a:gd name="adj" fmla="val 3042"/>
            </a:avLst>
          </a:prstGeom>
          <a:solidFill>
            <a:srgbClr val="2D3033"/>
          </a:solidFill>
          <a:ln/>
        </p:spPr>
      </p:sp>
      <p:sp>
        <p:nvSpPr>
          <p:cNvPr id="6" name="Text 3"/>
          <p:cNvSpPr/>
          <p:nvPr/>
        </p:nvSpPr>
        <p:spPr>
          <a:xfrm>
            <a:off x="1021437" y="3820597"/>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Food Items</a:t>
            </a:r>
            <a:endParaRPr lang="en-US" sz="2117" dirty="0"/>
          </a:p>
        </p:txBody>
      </p:sp>
      <p:sp>
        <p:nvSpPr>
          <p:cNvPr id="7" name="Text 4"/>
          <p:cNvSpPr/>
          <p:nvPr/>
        </p:nvSpPr>
        <p:spPr>
          <a:xfrm>
            <a:off x="1021437" y="4285536"/>
            <a:ext cx="3765828"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Pizza Margherita - €15, </a:t>
            </a:r>
            <a:endParaRPr lang="en-US" sz="1693" dirty="0"/>
          </a:p>
        </p:txBody>
      </p:sp>
      <p:sp>
        <p:nvSpPr>
          <p:cNvPr id="8" name="Text 5"/>
          <p:cNvSpPr/>
          <p:nvPr/>
        </p:nvSpPr>
        <p:spPr>
          <a:xfrm>
            <a:off x="1021437" y="4737021"/>
            <a:ext cx="3765828"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Pasta Dishes - €18-22, </a:t>
            </a:r>
            <a:endParaRPr lang="en-US" sz="1693" dirty="0"/>
          </a:p>
        </p:txBody>
      </p:sp>
      <p:sp>
        <p:nvSpPr>
          <p:cNvPr id="9" name="Text 6"/>
          <p:cNvSpPr/>
          <p:nvPr/>
        </p:nvSpPr>
        <p:spPr>
          <a:xfrm>
            <a:off x="1021437" y="5188506"/>
            <a:ext cx="3765828"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Baked Spaghetti - €16</a:t>
            </a:r>
            <a:endParaRPr lang="en-US" sz="1693" dirty="0"/>
          </a:p>
        </p:txBody>
      </p:sp>
      <p:sp>
        <p:nvSpPr>
          <p:cNvPr id="10" name="Shape 7"/>
          <p:cNvSpPr/>
          <p:nvPr/>
        </p:nvSpPr>
        <p:spPr>
          <a:xfrm>
            <a:off x="5217319" y="3605570"/>
            <a:ext cx="4195882" cy="2120503"/>
          </a:xfrm>
          <a:prstGeom prst="roundRect">
            <a:avLst>
              <a:gd name="adj" fmla="val 3042"/>
            </a:avLst>
          </a:prstGeom>
          <a:solidFill>
            <a:srgbClr val="2D3033"/>
          </a:solidFill>
          <a:ln/>
        </p:spPr>
        <p:txBody>
          <a:bodyPr/>
          <a:lstStyle/>
          <a:p>
            <a:endParaRPr lang="en-US"/>
          </a:p>
        </p:txBody>
      </p:sp>
      <p:sp>
        <p:nvSpPr>
          <p:cNvPr id="11" name="Text 8"/>
          <p:cNvSpPr/>
          <p:nvPr/>
        </p:nvSpPr>
        <p:spPr>
          <a:xfrm>
            <a:off x="5432346" y="3820597"/>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Spicy Tastes </a:t>
            </a:r>
            <a:endParaRPr lang="en-US" sz="2117" dirty="0"/>
          </a:p>
        </p:txBody>
      </p:sp>
      <p:sp>
        <p:nvSpPr>
          <p:cNvPr id="12" name="Text 9"/>
          <p:cNvSpPr/>
          <p:nvPr/>
        </p:nvSpPr>
        <p:spPr>
          <a:xfrm>
            <a:off x="5432346" y="4285536"/>
            <a:ext cx="3765828"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 Tortilla - €15</a:t>
            </a:r>
            <a:endParaRPr lang="en-US" sz="1693" dirty="0"/>
          </a:p>
        </p:txBody>
      </p:sp>
      <p:sp>
        <p:nvSpPr>
          <p:cNvPr id="13" name="Text 10"/>
          <p:cNvSpPr/>
          <p:nvPr/>
        </p:nvSpPr>
        <p:spPr>
          <a:xfrm>
            <a:off x="5432346" y="4737021"/>
            <a:ext cx="3765828"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 Cuisines - €12,</a:t>
            </a:r>
            <a:endParaRPr lang="en-US" sz="1693" dirty="0"/>
          </a:p>
        </p:txBody>
      </p:sp>
      <p:sp>
        <p:nvSpPr>
          <p:cNvPr id="14" name="Text 11"/>
          <p:cNvSpPr/>
          <p:nvPr/>
        </p:nvSpPr>
        <p:spPr>
          <a:xfrm>
            <a:off x="5432346" y="5188506"/>
            <a:ext cx="3765828"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 Gazpacho  - €13</a:t>
            </a:r>
            <a:endParaRPr lang="en-US" sz="1693" dirty="0"/>
          </a:p>
        </p:txBody>
      </p:sp>
      <p:sp>
        <p:nvSpPr>
          <p:cNvPr id="15" name="Shape 12"/>
          <p:cNvSpPr/>
          <p:nvPr/>
        </p:nvSpPr>
        <p:spPr>
          <a:xfrm>
            <a:off x="9628227" y="3605570"/>
            <a:ext cx="4195882" cy="2120503"/>
          </a:xfrm>
          <a:prstGeom prst="roundRect">
            <a:avLst>
              <a:gd name="adj" fmla="val 3042"/>
            </a:avLst>
          </a:prstGeom>
          <a:solidFill>
            <a:srgbClr val="2D3033"/>
          </a:solidFill>
          <a:ln/>
        </p:spPr>
      </p:sp>
      <p:sp>
        <p:nvSpPr>
          <p:cNvPr id="16" name="Text 13"/>
          <p:cNvSpPr/>
          <p:nvPr/>
        </p:nvSpPr>
        <p:spPr>
          <a:xfrm>
            <a:off x="9843254" y="3820597"/>
            <a:ext cx="2688074" cy="335994"/>
          </a:xfrm>
          <a:prstGeom prst="rect">
            <a:avLst/>
          </a:prstGeom>
          <a:noFill/>
          <a:ln/>
        </p:spPr>
        <p:txBody>
          <a:bodyPr wrap="none" rtlCol="0" anchor="t"/>
          <a:lstStyle/>
          <a:p>
            <a:pPr marL="0" indent="0">
              <a:lnSpc>
                <a:spcPts val="2646"/>
              </a:lnSpc>
              <a:buNone/>
            </a:pPr>
            <a:r>
              <a:rPr lang="en-US" sz="2117" dirty="0">
                <a:solidFill>
                  <a:srgbClr val="AE8625"/>
                </a:solidFill>
                <a:latin typeface="Prata" pitchFamily="34" charset="0"/>
                <a:ea typeface="Prata" pitchFamily="34" charset="-122"/>
                <a:cs typeface="Prata" pitchFamily="34" charset="-120"/>
              </a:rPr>
              <a:t>Dessert Selections</a:t>
            </a:r>
            <a:endParaRPr lang="en-US" sz="2117" dirty="0"/>
          </a:p>
        </p:txBody>
      </p:sp>
      <p:sp>
        <p:nvSpPr>
          <p:cNvPr id="17" name="Text 14"/>
          <p:cNvSpPr/>
          <p:nvPr/>
        </p:nvSpPr>
        <p:spPr>
          <a:xfrm>
            <a:off x="9843254" y="4285536"/>
            <a:ext cx="3765828"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Tiramisu - €8, </a:t>
            </a:r>
            <a:endParaRPr lang="en-US" sz="1693" dirty="0"/>
          </a:p>
        </p:txBody>
      </p:sp>
      <p:sp>
        <p:nvSpPr>
          <p:cNvPr id="18" name="Text 15"/>
          <p:cNvSpPr/>
          <p:nvPr/>
        </p:nvSpPr>
        <p:spPr>
          <a:xfrm>
            <a:off x="9843254" y="4737021"/>
            <a:ext cx="3765828"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Gelato Assortment - €6, </a:t>
            </a:r>
            <a:endParaRPr lang="en-US" sz="1693" dirty="0"/>
          </a:p>
        </p:txBody>
      </p:sp>
      <p:sp>
        <p:nvSpPr>
          <p:cNvPr id="19" name="Text 16"/>
          <p:cNvSpPr/>
          <p:nvPr/>
        </p:nvSpPr>
        <p:spPr>
          <a:xfrm>
            <a:off x="9843254" y="5188506"/>
            <a:ext cx="3765828" cy="322540"/>
          </a:xfrm>
          <a:prstGeom prst="rect">
            <a:avLst/>
          </a:prstGeom>
          <a:noFill/>
          <a:ln/>
        </p:spPr>
        <p:txBody>
          <a:bodyPr wrap="none" rtlCol="0" anchor="t"/>
          <a:lstStyle/>
          <a:p>
            <a:pPr marL="0" indent="0">
              <a:lnSpc>
                <a:spcPts val="2540"/>
              </a:lnSpc>
              <a:buNone/>
            </a:pPr>
            <a:r>
              <a:rPr lang="en-US" sz="1693" dirty="0">
                <a:solidFill>
                  <a:srgbClr val="CFCBBF"/>
                </a:solidFill>
                <a:latin typeface="Raleway" pitchFamily="34" charset="0"/>
                <a:ea typeface="Raleway" pitchFamily="34" charset="-122"/>
                <a:cs typeface="Raleway" pitchFamily="34" charset="-120"/>
              </a:rPr>
              <a:t>Churros with Chocolate Sauce - €7</a:t>
            </a:r>
            <a:endParaRPr lang="en-US" sz="1693"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911</Words>
  <Application>Microsoft Office PowerPoint</Application>
  <PresentationFormat>Custom</PresentationFormat>
  <Paragraphs>92</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Hamza Saeed</cp:lastModifiedBy>
  <cp:revision>3</cp:revision>
  <dcterms:created xsi:type="dcterms:W3CDTF">2024-06-20T16:09:46Z</dcterms:created>
  <dcterms:modified xsi:type="dcterms:W3CDTF">2024-06-21T06:17:53Z</dcterms:modified>
</cp:coreProperties>
</file>